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55" r:id="rId2"/>
    <p:sldId id="356" r:id="rId3"/>
    <p:sldId id="357" r:id="rId4"/>
    <p:sldId id="359" r:id="rId5"/>
    <p:sldId id="548" r:id="rId6"/>
    <p:sldId id="555" r:id="rId7"/>
    <p:sldId id="358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D9EB8-EA8C-184E-B2E5-3A2B74E2C3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0EC43-958A-7F49-9D47-B6F59910F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BAC77-3DF9-B14F-97E1-8539E5584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15E9-AD31-1E48-9276-ECE53C384660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1B141-AE8A-DE46-9125-3E4A68DD6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FB517-94F9-2243-80E6-4EBEC98A2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E448-CABB-1E4F-947B-6EE26E7E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0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35CF4-3E74-4E4D-A171-8AB914825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7FB6E5-8D1B-B84A-8BE5-26A99776D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9A99B-C1A7-3B4B-AA83-8CFCB375C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15E9-AD31-1E48-9276-ECE53C384660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E93C4-137A-2044-A0DE-FB97C35EF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977DD-7236-6740-991F-FD4C05412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E448-CABB-1E4F-947B-6EE26E7E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51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8D2C64-6861-514B-A1A6-E5784813EF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974EB8-E9EC-6C47-9C9A-81A6A1844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D7A3A-1574-1441-AF2B-4B5B0A1F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15E9-AD31-1E48-9276-ECE53C384660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FC798A-D761-9340-9960-D7A289BFE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AD321-D98C-3244-AF60-A0097D385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E448-CABB-1E4F-947B-6EE26E7E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24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CE85-7984-C443-A7E3-C71747234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8E47D-26AE-0245-AD08-28F84A06E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339B1-80AF-064D-8F96-5883E405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15E9-AD31-1E48-9276-ECE53C384660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A769E-FAE8-7546-90C3-511BF3F02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FB827-7316-294D-8674-345E65E35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E448-CABB-1E4F-947B-6EE26E7E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8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B78AB-1E33-0B4D-803E-6D140B63B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F73F3F-A5C7-3E4E-8C0B-215BD4A19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50022-6412-9542-8C09-092D9B588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15E9-AD31-1E48-9276-ECE53C384660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07B55-28A3-E744-97E1-49F45892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0196D-68C6-9242-B8BE-BDE9324D0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E448-CABB-1E4F-947B-6EE26E7E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94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9C14-720F-1F49-A447-74C079854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EABEE-704D-AB45-99DC-02B0B445F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9B53E-C5D0-0140-9386-EF42FD793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C5C30-2A75-8144-A3CC-0E3366A0B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15E9-AD31-1E48-9276-ECE53C384660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7E5A1-BD4C-6A48-A1A9-B0D196C1E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65A3B-FE5B-DE42-9DA3-0C509860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E448-CABB-1E4F-947B-6EE26E7E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86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E6F4-8C03-CD49-AA33-4FE9644A0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1D6DB-21ED-C542-B974-13E05F385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81C83-E546-E54A-ADD7-1285A5065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F264C-60E9-1D45-BB92-5CC2CD9A5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DFC1A9-EC2B-6549-B9F0-29FC0D71CD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D367BE-24E6-2C4B-87C8-7E3035A9C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15E9-AD31-1E48-9276-ECE53C384660}" type="datetimeFigureOut">
              <a:rPr lang="en-US" smtClean="0"/>
              <a:t>9/22/20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482C88-319D-3543-BEAB-915E34EC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74011D-2C53-B94D-858B-140376DE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E448-CABB-1E4F-947B-6EE26E7E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38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7900E-9EE3-254E-AA79-8862249C1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6EEBB-B9E7-3544-8CDD-97424562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15E9-AD31-1E48-9276-ECE53C384660}" type="datetimeFigureOut">
              <a:rPr lang="en-US" smtClean="0"/>
              <a:t>9/22/20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287CBB-4E7E-844E-9FC7-12B887806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13ACA-26C3-644D-8814-A533673A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E448-CABB-1E4F-947B-6EE26E7E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51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DB6D6A-543B-0B42-907A-0E63DDEB7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15E9-AD31-1E48-9276-ECE53C384660}" type="datetimeFigureOut">
              <a:rPr lang="en-US" smtClean="0"/>
              <a:t>9/22/20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AB3DD9-7429-A44C-9D66-784CA0E5D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DB238-68AE-7F4B-B5C3-C8BA015D3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E448-CABB-1E4F-947B-6EE26E7E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35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25C07-0EEA-6048-B1BF-65AA40AEB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C8312-A2AC-5C44-88C4-D76581F3C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2DB65B-F563-9140-A28A-421D1C6FC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E1BC55-A384-9B41-89B3-08CCC80BD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15E9-AD31-1E48-9276-ECE53C384660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88DAB-801A-A640-A11F-665AC5DEC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1B429-DE8C-2A49-9587-811717E56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E448-CABB-1E4F-947B-6EE26E7E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69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94780-8A49-9544-965C-87F3FFE38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6E7904-DC2E-8046-A086-EC9C6E6BC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FB0FF0-CB91-8C4B-B998-9979260D8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08F53-67DE-0444-866D-9624CA946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15E9-AD31-1E48-9276-ECE53C384660}" type="datetimeFigureOut">
              <a:rPr lang="en-US" smtClean="0"/>
              <a:t>9/22/20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25B2C-E182-8948-96F6-41088D41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FBEA2-83B4-6B4B-90CA-EEEEF22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FE448-CABB-1E4F-947B-6EE26E7E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8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882371-DD18-6243-8958-7D76879A5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F3C37-023B-0F40-ABBD-B17CD8C27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411FA-9FCA-EF43-BFE4-9B3EA737E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E15E9-AD31-1E48-9276-ECE53C384660}" type="datetimeFigureOut">
              <a:rPr lang="en-US" smtClean="0"/>
              <a:t>9/22/20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97EEC-5A7B-8C48-BD49-A38048CEA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939EF-AF25-7744-B677-13473535ED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FE448-CABB-1E4F-947B-6EE26E7EE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59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6.m4a"/><Relationship Id="rId7" Type="http://schemas.openxmlformats.org/officeDocument/2006/relationships/image" Target="../media/image11.jpe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hyperlink" Target="https://www.dailymotion.com/video/xv49ec" TargetMode="External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5A0AF-1EEF-2D4A-89E4-7AD4399F3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64790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Psychology of Learning</a:t>
            </a:r>
          </a:p>
        </p:txBody>
      </p:sp>
      <p:sp>
        <p:nvSpPr>
          <p:cNvPr id="86018" name="Content Placeholder 2">
            <a:extLst>
              <a:ext uri="{FF2B5EF4-FFF2-40B4-BE49-F238E27FC236}">
                <a16:creationId xmlns:a16="http://schemas.microsoft.com/office/drawing/2014/main" id="{7A15BF18-7807-BC4F-85C2-4F1AE1B83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663"/>
            <a:ext cx="10515600" cy="4351338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Classical Conditioning</a:t>
            </a:r>
          </a:p>
        </p:txBody>
      </p:sp>
      <p:pic>
        <p:nvPicPr>
          <p:cNvPr id="86020" name="Picture 5" descr="uewb_08_img0547.jpg">
            <a:extLst>
              <a:ext uri="{FF2B5EF4-FFF2-40B4-BE49-F238E27FC236}">
                <a16:creationId xmlns:a16="http://schemas.microsoft.com/office/drawing/2014/main" id="{FF2A6669-E35A-C247-9943-018680BE2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194916"/>
            <a:ext cx="3352800" cy="408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DEC337-A94C-294D-9548-07AF38E58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2061832"/>
            <a:ext cx="6987951" cy="435133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1CAB56-5ED7-F54C-82A4-CB79838AC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0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161"/>
    </mc:Choice>
    <mc:Fallback xmlns="">
      <p:transition spd="slow" advTm="185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B8473-3930-7842-A8A6-7B90A2830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381000"/>
            <a:ext cx="335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  Classical </a:t>
            </a:r>
            <a:b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</a:b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Conditioning</a:t>
            </a:r>
          </a:p>
        </p:txBody>
      </p:sp>
      <p:pic>
        <p:nvPicPr>
          <p:cNvPr id="87042" name="Content Placeholder 3" descr="Classical Conditioning.gif">
            <a:extLst>
              <a:ext uri="{FF2B5EF4-FFF2-40B4-BE49-F238E27FC236}">
                <a16:creationId xmlns:a16="http://schemas.microsoft.com/office/drawing/2014/main" id="{7E6A0A67-FEBE-CC4D-8C8D-8755CCCCC5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981200"/>
            <a:ext cx="4800600" cy="4800600"/>
          </a:xfrm>
        </p:spPr>
      </p:pic>
      <p:pic>
        <p:nvPicPr>
          <p:cNvPr id="87043" name="Picture 4" descr="Pavlov-and-Dog-393x333-custom.jpg">
            <a:extLst>
              <a:ext uri="{FF2B5EF4-FFF2-40B4-BE49-F238E27FC236}">
                <a16:creationId xmlns:a16="http://schemas.microsoft.com/office/drawing/2014/main" id="{3CD4FDA0-2D7A-6641-884A-7703C7D5E4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76200"/>
            <a:ext cx="32369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5B4461F-53BC-E54C-AAEC-1A4F70F0CD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82"/>
    </mc:Choice>
    <mc:Fallback xmlns="">
      <p:transition spd="slow" advTm="220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0E438-4D93-3D4F-B354-1FDDDEED4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0"/>
            <a:ext cx="7499350" cy="1036638"/>
          </a:xfrm>
        </p:spPr>
        <p:txBody>
          <a:bodyPr/>
          <a:lstStyle/>
          <a:p>
            <a:pPr>
              <a:defRPr/>
            </a:pPr>
            <a:r>
              <a:rPr lang="en-US" altLang="en-US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Classical Conditioning Procedures</a:t>
            </a:r>
          </a:p>
        </p:txBody>
      </p:sp>
      <p:pic>
        <p:nvPicPr>
          <p:cNvPr id="4" name="Content Placeholder 3" descr="1-s2.0-S1074742707000780-gr1.jpg">
            <a:extLst>
              <a:ext uri="{FF2B5EF4-FFF2-40B4-BE49-F238E27FC236}">
                <a16:creationId xmlns:a16="http://schemas.microsoft.com/office/drawing/2014/main" id="{BB2071A6-561A-0C44-A303-3584982AC8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838200"/>
            <a:ext cx="4222750" cy="2870200"/>
          </a:xfrm>
        </p:spPr>
      </p:pic>
      <p:pic>
        <p:nvPicPr>
          <p:cNvPr id="5" name="Picture 4" descr="simultaneous_conditioning1328673576847.jpg">
            <a:extLst>
              <a:ext uri="{FF2B5EF4-FFF2-40B4-BE49-F238E27FC236}">
                <a16:creationId xmlns:a16="http://schemas.microsoft.com/office/drawing/2014/main" id="{6C2CC5A8-F482-4C43-B599-51576F93F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1"/>
            <a:ext cx="4191000" cy="148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ackward.gif">
            <a:extLst>
              <a:ext uri="{FF2B5EF4-FFF2-40B4-BE49-F238E27FC236}">
                <a16:creationId xmlns:a16="http://schemas.microsoft.com/office/drawing/2014/main" id="{227AD7EA-2999-AE49-9021-B440FCCB8E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10164"/>
            <a:ext cx="4343400" cy="167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2E5E44-47CA-D644-AE61-4FA8A84A8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5791200"/>
            <a:ext cx="254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Backward Conditioning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4B82121-546C-A042-9F3B-A6A2A49840C7}"/>
              </a:ext>
            </a:extLst>
          </p:cNvPr>
          <p:cNvSpPr/>
          <p:nvPr/>
        </p:nvSpPr>
        <p:spPr>
          <a:xfrm>
            <a:off x="5196840" y="5791201"/>
            <a:ext cx="822960" cy="416225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DD459AE-D9F2-C842-AE68-2781DC4C0A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78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83"/>
    </mc:Choice>
    <mc:Fallback xmlns="">
      <p:transition spd="slow" advTm="60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5AFBA-0898-D241-8AAA-5D7ACA78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Classical Conditioning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17443-3D2B-2145-B1AD-F68189818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>
                <a:ea typeface="ＭＳ Ｐゴシック" panose="020B0600070205080204" pitchFamily="34" charset="-128"/>
              </a:rPr>
              <a:t>The Intensity &amp; Duration of CS &amp; US affect conditioning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All CS</a:t>
            </a:r>
            <a:r>
              <a:rPr lang="ja-JP" altLang="en-US" sz="2400">
                <a:ea typeface="ＭＳ Ｐゴシック" panose="020B0600070205080204" pitchFamily="34" charset="-128"/>
              </a:rPr>
              <a:t>’</a:t>
            </a:r>
            <a:r>
              <a:rPr lang="en-US" altLang="ja-JP" sz="2400">
                <a:ea typeface="ＭＳ Ｐゴシック" panose="020B0600070205080204" pitchFamily="34" charset="-128"/>
              </a:rPr>
              <a:t>s are NOT equally conditionable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Biological predispositions matter!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Vicarious Classical Conditioning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Application of Classical Conditioning to everyday life: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Food Aversions (Garcia Effect)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Phobias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Sexual Fetishes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Racial Prejudice</a:t>
            </a: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Interpersonal Attraction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C3C50A-2EE2-A341-8D70-AD169C4CA2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6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95"/>
    </mc:Choice>
    <mc:Fallback xmlns="">
      <p:transition spd="slow" advTm="261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1FBA-7810-CB42-8021-2975E908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0" y="274638"/>
            <a:ext cx="8001000" cy="1173162"/>
          </a:xfrm>
        </p:spPr>
        <p:txBody>
          <a:bodyPr/>
          <a:lstStyle/>
          <a:p>
            <a:pPr>
              <a:defRPr/>
            </a:pPr>
            <a:r>
              <a:rPr lang="en-US" altLang="en-US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Classical Conditioning in Everyday Life</a:t>
            </a:r>
          </a:p>
        </p:txBody>
      </p:sp>
      <p:pic>
        <p:nvPicPr>
          <p:cNvPr id="90114" name="Picture 3" descr="classical_conditioning.png">
            <a:extLst>
              <a:ext uri="{FF2B5EF4-FFF2-40B4-BE49-F238E27FC236}">
                <a16:creationId xmlns:a16="http://schemas.microsoft.com/office/drawing/2014/main" id="{DFCE9175-0B63-844C-83EF-EC8618159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1600200"/>
            <a:ext cx="751681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44DB2E-E70D-604B-AF47-ABB325ABC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4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7"/>
    </mc:Choice>
    <mc:Fallback xmlns="">
      <p:transition spd="slow" advTm="27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FB54698-D24E-A144-86AA-A740716E5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-1524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            Phobia Formation</a:t>
            </a:r>
          </a:p>
        </p:txBody>
      </p:sp>
      <p:sp>
        <p:nvSpPr>
          <p:cNvPr id="91138" name="Date Placeholder 3">
            <a:extLst>
              <a:ext uri="{FF2B5EF4-FFF2-40B4-BE49-F238E27FC236}">
                <a16:creationId xmlns:a16="http://schemas.microsoft.com/office/drawing/2014/main" id="{58FB0ABC-9D09-1448-8663-7790913431B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>
              <a:solidFill>
                <a:srgbClr val="B5A788"/>
              </a:solidFill>
            </a:endParaRPr>
          </a:p>
        </p:txBody>
      </p:sp>
      <p:sp>
        <p:nvSpPr>
          <p:cNvPr id="91139" name="Footer Placeholder 4">
            <a:extLst>
              <a:ext uri="{FF2B5EF4-FFF2-40B4-BE49-F238E27FC236}">
                <a16:creationId xmlns:a16="http://schemas.microsoft.com/office/drawing/2014/main" id="{42885998-3F6F-174A-B1C5-8852115A1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200">
              <a:solidFill>
                <a:srgbClr val="B5A788"/>
              </a:solidFill>
            </a:endParaRPr>
          </a:p>
        </p:txBody>
      </p:sp>
      <p:pic>
        <p:nvPicPr>
          <p:cNvPr id="8" name="Picture 7" descr="670px-Get-over-Your-Fear-of-Snakes-Step-3.jpg">
            <a:extLst>
              <a:ext uri="{FF2B5EF4-FFF2-40B4-BE49-F238E27FC236}">
                <a16:creationId xmlns:a16="http://schemas.microsoft.com/office/drawing/2014/main" id="{0E99D3D7-2D78-3045-8EE1-AABAD0B5F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838200"/>
            <a:ext cx="45148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5140800350_f04466ec74_z.jpg">
            <a:hlinkClick r:id="rId6"/>
            <a:extLst>
              <a:ext uri="{FF2B5EF4-FFF2-40B4-BE49-F238E27FC236}">
                <a16:creationId xmlns:a16="http://schemas.microsoft.com/office/drawing/2014/main" id="{02D3BD83-F38F-FE48-B43B-9B0F1B656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4" y="838200"/>
            <a:ext cx="4497387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M_Id_197020_spider.jpg">
            <a:extLst>
              <a:ext uri="{FF2B5EF4-FFF2-40B4-BE49-F238E27FC236}">
                <a16:creationId xmlns:a16="http://schemas.microsoft.com/office/drawing/2014/main" id="{8B7A81F5-FA63-0141-8D3E-5D9047841E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79900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EC48EC-4578-8240-B14D-C482590858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856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8"/>
    </mc:Choice>
    <mc:Fallback xmlns="">
      <p:transition spd="slow" advTm="20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97624-6680-1F4C-98FA-1A6F5EEFF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90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Classical Conditioning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9D257-AC6E-8F46-A5F8-0FD6115EC1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Conditioned Inhibition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Second Order Conditioning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Inhibition of Delay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Blocking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Discrimination &amp; Generalization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Extinction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Spontaneous Recovery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9297B5-45D3-D040-AC13-A7931FE5F1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33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37"/>
    </mc:Choice>
    <mc:Fallback xmlns="">
      <p:transition spd="slow" advTm="68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6.2|5.5|1.6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1.4|13.5|12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6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2.3|2.5|3|1.6|4.6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89</Words>
  <Application>Microsoft Macintosh PowerPoint</Application>
  <PresentationFormat>Widescreen</PresentationFormat>
  <Paragraphs>26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Gill Sans MT</vt:lpstr>
      <vt:lpstr>Office Theme</vt:lpstr>
      <vt:lpstr>The Psychology of Learning</vt:lpstr>
      <vt:lpstr>   Classical  Conditioning</vt:lpstr>
      <vt:lpstr>Classical Conditioning Procedures</vt:lpstr>
      <vt:lpstr>Classical Conditioning</vt:lpstr>
      <vt:lpstr>Classical Conditioning in Everyday Life</vt:lpstr>
      <vt:lpstr>             Phobia Formation</vt:lpstr>
      <vt:lpstr>Classical Conditioning Terminology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Psychology of Learning</dc:title>
  <dc:creator>Frank McAndrew</dc:creator>
  <cp:lastModifiedBy>Frank McAndrew</cp:lastModifiedBy>
  <cp:revision>5</cp:revision>
  <dcterms:created xsi:type="dcterms:W3CDTF">2020-04-01T19:23:01Z</dcterms:created>
  <dcterms:modified xsi:type="dcterms:W3CDTF">2020-09-23T00:37:27Z</dcterms:modified>
</cp:coreProperties>
</file>