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60" r:id="rId2"/>
    <p:sldId id="547" r:id="rId3"/>
    <p:sldId id="526" r:id="rId4"/>
    <p:sldId id="361" r:id="rId5"/>
    <p:sldId id="363" r:id="rId6"/>
    <p:sldId id="362" r:id="rId7"/>
    <p:sldId id="40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51C32-DF90-2D41-A7E3-184665F31E81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2EAC0-5509-DC45-B666-A1404B40D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04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9C8CE306-51AD-374F-8494-1EE643017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8AB033-F761-9D44-BB7A-30B4654C270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9D95B282-1A7D-714F-A6B3-554A0D31A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AB8F629-E2C3-0647-AE4C-B652DE300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31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40DD-FE35-FA43-A8D4-1A3CF2F05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D1DBB-216F-D147-9BBC-BB71ABC81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6CD2-DF91-4C43-A3D3-43B48F04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FFF88-8016-A348-841E-51B7A09BA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1B99C-6947-4D41-8427-C494C3D0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F01F7-BD7B-DB45-9DB4-CB7D16C4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C0CDD-C1ED-0A4B-B206-4842EE7D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DAED8-48E4-B14F-86E7-DBC4600C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F41B7-4FD7-8746-A4A2-65C8D9B5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779A7-88F2-B641-9A1F-80F6FA44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3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B3E7BA-0B84-6B4B-83B1-C952CC8C4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4A6B9-0130-B843-8E0C-6BB0842CB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B947-3C67-2D41-8B2C-5DEBEFE4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1FC5-3FE5-E84F-8B1A-D9C12A24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80B29-E876-9F43-91DC-F62E4308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2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E6A9-FBD3-F048-9130-42775C06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D70DE-7A1A-2C48-9F79-9856D6B5F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48BB0-A913-8C49-839B-B65C1BAF0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850AB-0448-8247-9F07-ABD97FB0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FF59D-4E7C-C54D-A881-8D306A47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1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3378-E54E-EC49-8E80-8E62A19F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05674-7CE6-4E48-A947-D88D5AF87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203C1-BC36-BE48-859D-3804DB8E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4D38-DE0F-B345-BD09-66F2DF0E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DD87B-785A-F74D-B1CD-DD4A3401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7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EBAF-71A2-3448-9C91-57E54B27A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A4447-A0A2-EB49-A13B-371F444CA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6E911-A976-1E44-911E-5F75398EF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4AEB4-6BF1-0A45-8811-77305067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53C67-F459-EB42-93CE-57D4735E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954AB-1716-1644-8B80-D0F3292E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A0FFF-24C5-E240-84ED-5C1DEF27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D62B5-3DE6-5241-8732-63B52ADF6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06D10-69FD-AB4B-816E-8CBECEE34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E7F1D-845F-1B46-97B7-7E5363E97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2AFA1-D725-C34D-9C13-4C4E43BF4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4252D-EEA3-174A-A367-C30F0641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76B764-4A6D-834D-8C70-C090A2F1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DE590-4EA4-7F43-9B7E-541515F7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4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11FA-3F40-7640-A430-7DAC87BD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5F425-782F-0F4C-ADEB-EBD8AA90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7884E-A3D2-E941-8263-47211F2F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1584-12BA-884E-8285-06F06142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4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8CD3C-3A7F-8A4E-B1B4-269FB5CD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08C0C8-6FC7-3A47-9EAB-5ABD4E0A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C5334-6DE8-5B42-B628-33D63288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1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C497-D390-CB4E-AB68-B72C3306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CBE21-6BA6-CC4A-AC9A-4210EDA76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6DB0E-712A-3949-A81F-5CC2F117A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3317A-0F3F-6948-B63B-C9B4F4D5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7BEDC-B47D-6B49-BF90-5E4B113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0C971-9BCE-8549-82EA-09E5B5AA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6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125C7-B1FF-6648-8BDF-CC4E8683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4FC66-DF9B-DB44-B12F-FB5E8364B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618FB-1228-3144-BB05-57516F1F5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A0876-0612-9E40-A9F1-CE9D2BAA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8B761-0D81-CE4D-B4B0-73A68C07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48D52-24F6-D442-BE25-A1ADED8E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45896-8B1B-CF42-BDEC-5EA972C5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52301-A21C-4C4C-8E32-6C39B39D4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92073-66AA-B145-B42B-D191437EF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8D66-D810-3848-87F1-CC0077A7D8CC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CD41F-FE51-7D4A-8928-09A926049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BB243-1BDB-6E42-8727-65A29B728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758AE-376B-3446-8DAB-791D7C325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BDujDOLre-8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733E-3F2D-5244-A232-D3B32CD9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-76200"/>
            <a:ext cx="7499350" cy="960438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Operant Conditioning</a:t>
            </a:r>
          </a:p>
        </p:txBody>
      </p:sp>
      <p:pic>
        <p:nvPicPr>
          <p:cNvPr id="93186" name="Content Placeholder 3" descr="220px-B.F._Skinner_at_Harvard_circa_1950.jpg">
            <a:extLst>
              <a:ext uri="{FF2B5EF4-FFF2-40B4-BE49-F238E27FC236}">
                <a16:creationId xmlns:a16="http://schemas.microsoft.com/office/drawing/2014/main" id="{CD1E1183-2F92-7643-909A-15BBD6C1DC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914400"/>
            <a:ext cx="2852738" cy="3124200"/>
          </a:xfrm>
        </p:spPr>
      </p:pic>
      <p:sp>
        <p:nvSpPr>
          <p:cNvPr id="93187" name="TextBox 4">
            <a:extLst>
              <a:ext uri="{FF2B5EF4-FFF2-40B4-BE49-F238E27FC236}">
                <a16:creationId xmlns:a16="http://schemas.microsoft.com/office/drawing/2014/main" id="{366DEAD4-66BD-5141-A6BC-8D8F0663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038600"/>
            <a:ext cx="1493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B. F. Skinner</a:t>
            </a:r>
          </a:p>
        </p:txBody>
      </p:sp>
      <p:pic>
        <p:nvPicPr>
          <p:cNvPr id="6" name="Picture 5" descr="hopson_012--article_image.jpg">
            <a:extLst>
              <a:ext uri="{FF2B5EF4-FFF2-40B4-BE49-F238E27FC236}">
                <a16:creationId xmlns:a16="http://schemas.microsoft.com/office/drawing/2014/main" id="{944123B0-4F44-D04D-A56C-465884C43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38201"/>
            <a:ext cx="36576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perant_conditioning_7.jpg">
            <a:extLst>
              <a:ext uri="{FF2B5EF4-FFF2-40B4-BE49-F238E27FC236}">
                <a16:creationId xmlns:a16="http://schemas.microsoft.com/office/drawing/2014/main" id="{04AE7571-9BB9-E748-9163-E68FCEBC6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24364"/>
            <a:ext cx="32766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128632753-baby-in-an-operant-conditioning-chamber-also-gettyimages.jpg">
            <a:extLst>
              <a:ext uri="{FF2B5EF4-FFF2-40B4-BE49-F238E27FC236}">
                <a16:creationId xmlns:a16="http://schemas.microsoft.com/office/drawing/2014/main" id="{819D7DE7-13CC-0B4F-B882-CC98AA5343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3863976"/>
            <a:ext cx="398621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6ED515-575B-794A-8DF0-0C85EB22C5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71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81"/>
    </mc:Choice>
    <mc:Fallback>
      <p:transition spd="slow" advTm="10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2A441CE7-2EAD-EB4F-9A12-007F5DB12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2667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B. F. Skinner </a:t>
            </a: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(1904-1990)</a:t>
            </a:r>
          </a:p>
        </p:txBody>
      </p:sp>
      <p:pic>
        <p:nvPicPr>
          <p:cNvPr id="94210" name="Picture 3" descr="BFSkinner">
            <a:extLst>
              <a:ext uri="{FF2B5EF4-FFF2-40B4-BE49-F238E27FC236}">
                <a16:creationId xmlns:a16="http://schemas.microsoft.com/office/drawing/2014/main" id="{D3567B42-E1AD-ED41-8B0A-3B3432B1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6" y="1624014"/>
            <a:ext cx="3940175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3">
            <a:extLst>
              <a:ext uri="{FF2B5EF4-FFF2-40B4-BE49-F238E27FC236}">
                <a16:creationId xmlns:a16="http://schemas.microsoft.com/office/drawing/2014/main" id="{1E0DDBE1-E4E3-D44E-8E60-68CD8324C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2803525"/>
            <a:ext cx="3405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Arial" panose="020B0604020202020204" pitchFamily="34" charset="0"/>
              </a:rPr>
              <a:t>Pioneered the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Arial" panose="020B0604020202020204" pitchFamily="34" charset="0"/>
              </a:rPr>
              <a:t>Concept of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Arial" panose="020B0604020202020204" pitchFamily="34" charset="0"/>
              </a:rPr>
              <a:t>Reinforcement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5A2F93-D423-FB41-9BA8-CE03E1811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0988"/>
      </p:ext>
    </p:extLst>
  </p:cSld>
  <p:clrMapOvr>
    <a:masterClrMapping/>
  </p:clrMapOvr>
  <p:transition advTm="582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34FC-0F09-B94F-A5E4-E3F2DCA6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Thorndike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 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Law of Effect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E0A2069A-62B2-CF43-9FBB-61A0CB1F8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100" y="1447800"/>
            <a:ext cx="7499350" cy="5410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 act may be altered in its strength by it</a:t>
            </a:r>
            <a:r>
              <a:rPr lang="en-US" altLang="ja-JP">
                <a:ea typeface="ＭＳ Ｐゴシック" panose="020B0600070205080204" pitchFamily="34" charset="-128"/>
              </a:rPr>
              <a:t>s consequences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6259" name="Picture 3" descr="220px-Edward_Thorndike.jpg">
            <a:extLst>
              <a:ext uri="{FF2B5EF4-FFF2-40B4-BE49-F238E27FC236}">
                <a16:creationId xmlns:a16="http://schemas.microsoft.com/office/drawing/2014/main" id="{C7D481F8-0F96-1E4B-8F37-F0BE7644C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895600"/>
            <a:ext cx="279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Box 4">
            <a:extLst>
              <a:ext uri="{FF2B5EF4-FFF2-40B4-BE49-F238E27FC236}">
                <a16:creationId xmlns:a16="http://schemas.microsoft.com/office/drawing/2014/main" id="{75C1D9C1-96D5-B840-B15F-E869300A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6324600"/>
            <a:ext cx="1681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E.L. Thorndike</a:t>
            </a:r>
          </a:p>
        </p:txBody>
      </p:sp>
      <p:pic>
        <p:nvPicPr>
          <p:cNvPr id="96261" name="Picture 5">
            <a:extLst>
              <a:ext uri="{FF2B5EF4-FFF2-40B4-BE49-F238E27FC236}">
                <a16:creationId xmlns:a16="http://schemas.microsoft.com/office/drawing/2014/main" id="{F3884246-6DA5-064B-8099-D0FB607FF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71701"/>
            <a:ext cx="2895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>
            <a:extLst>
              <a:ext uri="{FF2B5EF4-FFF2-40B4-BE49-F238E27FC236}">
                <a16:creationId xmlns:a16="http://schemas.microsoft.com/office/drawing/2014/main" id="{34FC6237-7406-9A42-B9E7-762012FD7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67201"/>
            <a:ext cx="26289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Box 7">
            <a:extLst>
              <a:ext uri="{FF2B5EF4-FFF2-40B4-BE49-F238E27FC236}">
                <a16:creationId xmlns:a16="http://schemas.microsoft.com/office/drawing/2014/main" id="{6A39CE10-CFBD-A34B-B4D6-ECCF4E93F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1" y="6324600"/>
            <a:ext cx="259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7"/>
              </a:rPr>
              <a:t>Thorndike's Puzzle Box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BE7D35-1D71-D84C-B3FC-9D4B7F810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0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20"/>
    </mc:Choice>
    <mc:Fallback>
      <p:transition spd="slow" advTm="8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0561-1726-5142-838F-7489EBB0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Concept of Reinforcement</a:t>
            </a:r>
          </a:p>
        </p:txBody>
      </p:sp>
      <p:pic>
        <p:nvPicPr>
          <p:cNvPr id="97282" name="Content Placeholder 3" descr="Press.sized.jpg">
            <a:extLst>
              <a:ext uri="{FF2B5EF4-FFF2-40B4-BE49-F238E27FC236}">
                <a16:creationId xmlns:a16="http://schemas.microsoft.com/office/drawing/2014/main" id="{96BD04F6-0E56-EC40-BCEA-8A69C1E8BC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752601"/>
            <a:ext cx="3429000" cy="4049713"/>
          </a:xfrm>
        </p:spPr>
      </p:pic>
      <p:pic>
        <p:nvPicPr>
          <p:cNvPr id="5" name="Picture 4" descr="operant-conditioning-figure-2.jpg">
            <a:extLst>
              <a:ext uri="{FF2B5EF4-FFF2-40B4-BE49-F238E27FC236}">
                <a16:creationId xmlns:a16="http://schemas.microsoft.com/office/drawing/2014/main" id="{DCCAFF6A-F022-D14B-B838-F550DF2D1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1295400"/>
            <a:ext cx="30797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4E8C82-9DAF-1C41-8302-95329FEE7B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5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27"/>
    </mc:Choice>
    <mc:Fallback>
      <p:transition spd="slow" advTm="135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ED40D-3FB7-FE47-8608-9E1D090F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Shaping of Behavior through Operant Conditioning</a:t>
            </a:r>
          </a:p>
        </p:txBody>
      </p:sp>
      <p:pic>
        <p:nvPicPr>
          <p:cNvPr id="98306" name="Content Placeholder 3" descr="com03040.jpg">
            <a:extLst>
              <a:ext uri="{FF2B5EF4-FFF2-40B4-BE49-F238E27FC236}">
                <a16:creationId xmlns:a16="http://schemas.microsoft.com/office/drawing/2014/main" id="{7939B0D9-ABDB-B84D-8947-232C5D561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9600" y="1708150"/>
            <a:ext cx="6908800" cy="461645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9FBE26-C11F-8F4C-B3F8-CA314AD4A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240"/>
    </mc:Choice>
    <mc:Fallback>
      <p:transition spd="slow" advTm="18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66F02-670F-E648-B903-3B1849BA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Schedules of Reinforcement</a:t>
            </a:r>
          </a:p>
        </p:txBody>
      </p:sp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F3BDA2FD-C4AF-8F4A-9214-9C562C77E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Continuous Reinforcment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Intermittent Reinforcement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Interval Schedules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Fixed Interval (FI)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Variable Interval (VI)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Ratio Schedules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Fixed Ratio (FR)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Variable Ratio (VR)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E182F4-187F-F640-9872-3EBF25E53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9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74"/>
    </mc:Choice>
    <mc:Fallback>
      <p:transition spd="slow" advTm="23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913B-B37A-1240-B112-D07C70C9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Operant Conditioning Terms: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F7DB-4461-7640-B637-60DF8DDE5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Discriminative Stimulus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Extinction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Generalization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Superstitious Behavior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Chaining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Secondary Reinforcement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Biological Constraints on Operant Conditioning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4C0136-6EA1-BD46-97BF-8705CBE9FF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14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41"/>
    </mc:Choice>
    <mc:Fallback>
      <p:transition spd="slow" advTm="134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|1.9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.6|2.6|2.1|76.1|2.2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108</Words>
  <Application>Microsoft Macintosh PowerPoint</Application>
  <PresentationFormat>Widescreen</PresentationFormat>
  <Paragraphs>30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Operant Conditioning</vt:lpstr>
      <vt:lpstr>B. F. Skinner (1904-1990)</vt:lpstr>
      <vt:lpstr>Thorndike’s “Law of Effect”</vt:lpstr>
      <vt:lpstr>The Concept of Reinforcement</vt:lpstr>
      <vt:lpstr>Shaping of Behavior through Operant Conditioning</vt:lpstr>
      <vt:lpstr>Schedules of Reinforcement</vt:lpstr>
      <vt:lpstr>Operant Conditioning Terms: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Operant Conditioning</dc:title>
  <dc:creator>Frank McAndrew</dc:creator>
  <cp:lastModifiedBy>Frank McAndrew</cp:lastModifiedBy>
  <cp:revision>2</cp:revision>
  <dcterms:created xsi:type="dcterms:W3CDTF">2020-04-01T20:10:20Z</dcterms:created>
  <dcterms:modified xsi:type="dcterms:W3CDTF">2020-04-01T20:40:55Z</dcterms:modified>
</cp:coreProperties>
</file>